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Override3.xml" ContentType="application/vnd.openxmlformats-officedocument.themeOverride+xml"/>
  <Override PartName="/ppt/theme/themeOverride4.xml" ContentType="application/vnd.openxmlformats-officedocument.themeOverride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>
  <p:sldMasterIdLst>
    <p:sldMasterId id="2147483649" r:id="rId1"/>
  </p:sldMasterIdLst>
  <p:notesMasterIdLst>
    <p:notesMasterId r:id="rId10"/>
  </p:notes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FFCC99"/>
    <a:srgbClr val="FFFFCC"/>
    <a:srgbClr val="990099"/>
    <a:srgbClr val="CC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17" autoAdjust="0"/>
    <p:restoredTop sz="94558" autoAdjust="0"/>
  </p:normalViewPr>
  <p:slideViewPr>
    <p:cSldViewPr>
      <p:cViewPr varScale="1">
        <p:scale>
          <a:sx n="101" d="100"/>
          <a:sy n="101" d="100"/>
        </p:scale>
        <p:origin x="-27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2532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253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253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253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6F514C53-FF86-47B2-A2D8-4F68071B8A5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0" y="0"/>
            <a:ext cx="1752600" cy="5562600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n-US" sz="2400">
              <a:latin typeface="Times New Roman" pitchFamily="18" charset="0"/>
            </a:endParaRPr>
          </a:p>
        </p:txBody>
      </p:sp>
      <p:grpSp>
        <p:nvGrpSpPr>
          <p:cNvPr id="20488" name="Group 8"/>
          <p:cNvGrpSpPr>
            <a:grpSpLocks/>
          </p:cNvGrpSpPr>
          <p:nvPr/>
        </p:nvGrpSpPr>
        <p:grpSpPr bwMode="auto">
          <a:xfrm>
            <a:off x="635000" y="533400"/>
            <a:ext cx="8077200" cy="304800"/>
            <a:chOff x="400" y="336"/>
            <a:chExt cx="5088" cy="192"/>
          </a:xfrm>
        </p:grpSpPr>
        <p:sp>
          <p:nvSpPr>
            <p:cNvPr id="20489" name="Rectangle 9"/>
            <p:cNvSpPr>
              <a:spLocks noChangeArrowheads="1"/>
            </p:cNvSpPr>
            <p:nvPr/>
          </p:nvSpPr>
          <p:spPr bwMode="auto">
            <a:xfrm>
              <a:off x="3952" y="336"/>
              <a:ext cx="1536" cy="192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 sz="2400">
                <a:latin typeface="Times New Roman" pitchFamily="18" charset="0"/>
              </a:endParaRPr>
            </a:p>
          </p:txBody>
        </p:sp>
        <p:sp>
          <p:nvSpPr>
            <p:cNvPr id="20490" name="Line 10"/>
            <p:cNvSpPr>
              <a:spLocks noChangeShapeType="1"/>
            </p:cNvSpPr>
            <p:nvPr/>
          </p:nvSpPr>
          <p:spPr bwMode="auto">
            <a:xfrm>
              <a:off x="400" y="432"/>
              <a:ext cx="5088" cy="0"/>
            </a:xfrm>
            <a:prstGeom prst="line">
              <a:avLst/>
            </a:prstGeom>
            <a:noFill/>
            <a:ln w="44450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20491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  <a:solidFill>
            <a:srgbClr val="FFCC99"/>
          </a:solidFill>
        </p:spPr>
        <p:txBody>
          <a:bodyPr/>
          <a:lstStyle>
            <a:lvl1pPr>
              <a:defRPr sz="4800" i="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0492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  <a:solidFill>
            <a:srgbClr val="FFCC99"/>
          </a:solidFill>
        </p:spPr>
        <p:txBody>
          <a:bodyPr anchor="ctr"/>
          <a:lstStyle>
            <a:lvl1pPr marL="0" indent="0" algn="ctr">
              <a:buFont typeface="Wingdings" pitchFamily="2" charset="2"/>
              <a:buNone/>
              <a:defRPr b="1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20493" name="Rectangle 13"/>
          <p:cNvSpPr>
            <a:spLocks noGrp="1" noChangeArrowheads="1"/>
          </p:cNvSpPr>
          <p:nvPr>
            <p:ph type="dt" sz="half" idx="2"/>
          </p:nvPr>
        </p:nvSpPr>
        <p:spPr>
          <a:xfrm>
            <a:off x="912813" y="62515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BD6693C6-CD40-4A28-9E67-7795A5EB1216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20494" name="Rectangle 14"/>
          <p:cNvSpPr>
            <a:spLocks noGrp="1" noChangeArrowheads="1"/>
          </p:cNvSpPr>
          <p:nvPr>
            <p:ph type="ftr" sz="quarter" idx="3"/>
          </p:nvPr>
        </p:nvSpPr>
        <p:spPr>
          <a:xfrm>
            <a:off x="3354388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20495" name="Rectangle 15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76AA5935-1C77-4973-8414-CC716DDF461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EA93BCB6-48FA-4911-981C-9972897BE2D3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D8A268-CF97-4304-B15D-03D4A0ED0EA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277813"/>
            <a:ext cx="1943100" cy="58531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7813"/>
            <a:ext cx="56769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972034F4-CB1D-4231-A9B6-B78B07A8351A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03048D-549E-4DC7-8A94-D0913DC248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7813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600200"/>
            <a:ext cx="7772400" cy="4530725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</p:spPr>
        <p:txBody>
          <a:bodyPr/>
          <a:lstStyle>
            <a:lvl1pPr>
              <a:defRPr/>
            </a:lvl1pPr>
          </a:lstStyle>
          <a:p>
            <a:fld id="{EAC8D83F-109D-4406-86FA-431672159282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345CBAE5-5975-4AA3-82CC-0504FC4AB42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7813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914400" y="1600200"/>
            <a:ext cx="7772400" cy="4530725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14400" y="6251575"/>
            <a:ext cx="1981200" cy="457200"/>
          </a:xfrm>
        </p:spPr>
        <p:txBody>
          <a:bodyPr/>
          <a:lstStyle>
            <a:lvl1pPr>
              <a:defRPr/>
            </a:lvl1pPr>
          </a:lstStyle>
          <a:p>
            <a:fld id="{234E5DEB-51A9-4FDE-8AC7-089F831160D0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971800" cy="457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81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6AE716DD-83AC-4D4E-AB8D-037AE69BF2F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739F0170-5ECB-4500-93B6-F87FCFFCE78D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D99664-C963-4B5F-AA7B-D88D99B7221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C5AEC5D3-EF28-4A54-95E5-28C6CE99803C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AF9887-84AE-4FDA-A189-2DE3D9D51CE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768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5FED5FC-4D12-44A4-9D87-510AC2AB2B2C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09CB4F-D259-4012-9002-ACEF2629BD9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92A5F27-1FDB-433E-8480-EA007CAB5C4C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0BA3AD-672E-4ECC-BC92-0625A9D2E0F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089205B7-BE32-4DB7-8AC1-8BA8D19ADAAC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E6A658-FD28-4413-8B5D-1C73D87E4FD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28DD8719-648E-4F8E-B11C-6B8A26970E7A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18AFD2-0145-4089-8574-F9287F44D29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676650CA-E478-4444-BD19-4D2F9243534D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B05B7D-E6DD-47E4-B3F0-A5E88BC98D4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A949C17D-9070-4CAD-B134-B0D160F2A9F2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BE196D-8801-4F18-ADF3-A8820E12E55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458" name="Group 2"/>
          <p:cNvGrpSpPr>
            <a:grpSpLocks/>
          </p:cNvGrpSpPr>
          <p:nvPr/>
        </p:nvGrpSpPr>
        <p:grpSpPr bwMode="auto">
          <a:xfrm>
            <a:off x="0" y="0"/>
            <a:ext cx="8686800" cy="4876800"/>
            <a:chOff x="0" y="0"/>
            <a:chExt cx="5472" cy="3072"/>
          </a:xfrm>
        </p:grpSpPr>
        <p:sp>
          <p:nvSpPr>
            <p:cNvPr id="19459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 sz="2400">
                <a:latin typeface="Times New Roman" pitchFamily="18" charset="0"/>
              </a:endParaRPr>
            </a:p>
          </p:txBody>
        </p:sp>
        <p:grpSp>
          <p:nvGrpSpPr>
            <p:cNvPr id="19460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19461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19462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9463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277813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9464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77724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9465" name="Rectangle 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51575"/>
            <a:ext cx="1981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fld id="{2A991CCE-6119-42C7-8FE1-04567A56D698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19466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r>
              <a:rPr lang="en-US"/>
              <a:t>Summary Report</a:t>
            </a:r>
          </a:p>
        </p:txBody>
      </p:sp>
      <p:sp>
        <p:nvSpPr>
          <p:cNvPr id="19467" name="Rectangle 1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DE1315E3-F459-4ECC-B9FD-1C5394565090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  <p:sldLayoutId id="2147483662" r:id="rId13"/>
  </p:sldLayoutIdLst>
  <p:timing>
    <p:tnLst>
      <p:par>
        <p:cTn id="1" dur="indefinite" restart="never" nodeType="tmRoot"/>
      </p:par>
    </p:tnLst>
  </p:timing>
  <p:hf hdr="0"/>
  <p:txStyles>
    <p:titleStyle>
      <a:lvl1pPr algn="l" rtl="0" fontAlgn="base">
        <a:spcBef>
          <a:spcPct val="0"/>
        </a:spcBef>
        <a:spcAft>
          <a:spcPct val="0"/>
        </a:spcAft>
        <a:defRPr sz="4200" b="1" i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200" b="1" i="1">
          <a:solidFill>
            <a:schemeClr val="tx2"/>
          </a:solidFill>
          <a:latin typeface="Arial" charset="0"/>
        </a:defRPr>
      </a:lvl2pPr>
      <a:lvl3pPr algn="l" rtl="0" fontAlgn="base">
        <a:spcBef>
          <a:spcPct val="0"/>
        </a:spcBef>
        <a:spcAft>
          <a:spcPct val="0"/>
        </a:spcAft>
        <a:defRPr sz="4200" b="1" i="1">
          <a:solidFill>
            <a:schemeClr val="tx2"/>
          </a:solidFill>
          <a:latin typeface="Arial" charset="0"/>
        </a:defRPr>
      </a:lvl3pPr>
      <a:lvl4pPr algn="l" rtl="0" fontAlgn="base">
        <a:spcBef>
          <a:spcPct val="0"/>
        </a:spcBef>
        <a:spcAft>
          <a:spcPct val="0"/>
        </a:spcAft>
        <a:defRPr sz="4200" b="1" i="1">
          <a:solidFill>
            <a:schemeClr val="tx2"/>
          </a:solidFill>
          <a:latin typeface="Arial" charset="0"/>
        </a:defRPr>
      </a:lvl4pPr>
      <a:lvl5pPr algn="l" rtl="0" fontAlgn="base">
        <a:spcBef>
          <a:spcPct val="0"/>
        </a:spcBef>
        <a:spcAft>
          <a:spcPct val="0"/>
        </a:spcAft>
        <a:defRPr sz="4200" b="1" i="1">
          <a:solidFill>
            <a:schemeClr val="tx2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 b="1" i="1">
          <a:solidFill>
            <a:schemeClr val="tx2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 b="1" i="1">
          <a:solidFill>
            <a:schemeClr val="tx2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 b="1" i="1">
          <a:solidFill>
            <a:schemeClr val="tx2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 b="1" i="1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sz="26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itchFamily="2" charset="2"/>
        <a:buChar char="n"/>
        <a:defRPr sz="23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1.v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057400" y="1752600"/>
            <a:ext cx="6781800" cy="1295400"/>
          </a:xfrm>
        </p:spPr>
        <p:txBody>
          <a:bodyPr/>
          <a:lstStyle/>
          <a:p>
            <a:r>
              <a:rPr lang="en-US" sz="4000"/>
              <a:t>International Computer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743200" y="3733800"/>
            <a:ext cx="5410200" cy="838200"/>
          </a:xfrm>
        </p:spPr>
        <p:txBody>
          <a:bodyPr/>
          <a:lstStyle/>
          <a:p>
            <a:r>
              <a:rPr lang="en-US"/>
              <a:t>Summary Report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A1C1EB-0074-4E59-A26C-CF606B2A2BCE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Summary Report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DFF04E-CBD9-4388-8834-053FC0BB2965}" type="slidenum">
              <a:rPr lang="en-US"/>
              <a:pPr/>
              <a:t>2</a:t>
            </a:fld>
            <a:endParaRPr lang="en-US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Worldwide Markets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1717675"/>
            <a:ext cx="7772400" cy="4530725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en-US"/>
              <a:t>North America</a:t>
            </a:r>
          </a:p>
          <a:p>
            <a:pPr>
              <a:lnSpc>
                <a:spcPct val="150000"/>
              </a:lnSpc>
            </a:pPr>
            <a:r>
              <a:rPr lang="en-US"/>
              <a:t>Europe</a:t>
            </a:r>
          </a:p>
          <a:p>
            <a:pPr>
              <a:lnSpc>
                <a:spcPct val="150000"/>
              </a:lnSpc>
            </a:pPr>
            <a:r>
              <a:rPr lang="en-US"/>
              <a:t>Australia</a:t>
            </a:r>
          </a:p>
        </p:txBody>
      </p:sp>
      <p:sp>
        <p:nvSpPr>
          <p:cNvPr id="4100" name="Oval 4"/>
          <p:cNvSpPr>
            <a:spLocks noChangeArrowheads="1"/>
          </p:cNvSpPr>
          <p:nvPr/>
        </p:nvSpPr>
        <p:spPr bwMode="auto">
          <a:xfrm>
            <a:off x="3962400" y="3962400"/>
            <a:ext cx="4343400" cy="1828800"/>
          </a:xfrm>
          <a:prstGeom prst="ellipse">
            <a:avLst/>
          </a:prstGeom>
          <a:solidFill>
            <a:srgbClr val="CC0000"/>
          </a:solidFill>
          <a:ln w="9525">
            <a:noFill/>
            <a:round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/>
            <a:r>
              <a:rPr lang="en-US" sz="2800" b="1">
                <a:solidFill>
                  <a:srgbClr val="FFFFFF"/>
                </a:solidFill>
              </a:rPr>
              <a:t>-- We’re Everywhere --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4833F2-6E11-4430-8DD5-E8D4F8BBA348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Summary Report</a:t>
            </a: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53EFF-841F-4796-AFE1-63C286C519FF}" type="slidenum">
              <a:rPr lang="en-US"/>
              <a:pPr/>
              <a:t>3</a:t>
            </a:fld>
            <a:endParaRPr lang="en-US"/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North America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1717675"/>
            <a:ext cx="7772400" cy="4530725"/>
          </a:xfrm>
        </p:spPr>
        <p:txBody>
          <a:bodyPr/>
          <a:lstStyle/>
          <a:p>
            <a:r>
              <a:rPr lang="en-US"/>
              <a:t>Canada</a:t>
            </a:r>
          </a:p>
          <a:p>
            <a:pPr lvl="1"/>
            <a:r>
              <a:rPr lang="en-US"/>
              <a:t>Montreal</a:t>
            </a:r>
          </a:p>
          <a:p>
            <a:pPr lvl="1"/>
            <a:r>
              <a:rPr lang="en-US"/>
              <a:t>Toronto</a:t>
            </a:r>
          </a:p>
          <a:p>
            <a:r>
              <a:rPr lang="en-US"/>
              <a:t>United States</a:t>
            </a:r>
          </a:p>
          <a:p>
            <a:pPr lvl="1"/>
            <a:r>
              <a:rPr lang="en-US"/>
              <a:t>New York</a:t>
            </a:r>
          </a:p>
          <a:p>
            <a:pPr lvl="1"/>
            <a:r>
              <a:rPr lang="en-US"/>
              <a:t>Chicago</a:t>
            </a:r>
          </a:p>
          <a:p>
            <a:pPr lvl="1"/>
            <a:r>
              <a:rPr lang="en-US"/>
              <a:t>Los Angeles</a:t>
            </a:r>
          </a:p>
        </p:txBody>
      </p:sp>
      <p:sp>
        <p:nvSpPr>
          <p:cNvPr id="6148" name="AutoShape 4"/>
          <p:cNvSpPr>
            <a:spLocks noChangeArrowheads="1"/>
          </p:cNvSpPr>
          <p:nvPr/>
        </p:nvSpPr>
        <p:spPr bwMode="auto">
          <a:xfrm>
            <a:off x="4343400" y="2743200"/>
            <a:ext cx="3810000" cy="1447800"/>
          </a:xfrm>
          <a:prstGeom prst="roundRect">
            <a:avLst>
              <a:gd name="adj" fmla="val 16667"/>
            </a:avLst>
          </a:prstGeom>
          <a:solidFill>
            <a:schemeClr val="hlink"/>
          </a:solidFill>
          <a:ln w="9525">
            <a:noFill/>
            <a:round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/>
            <a:r>
              <a:rPr lang="en-US" sz="2000" b="1">
                <a:solidFill>
                  <a:srgbClr val="FFFFFF"/>
                </a:solidFill>
              </a:rPr>
              <a:t>Our new Vancouver office</a:t>
            </a:r>
          </a:p>
          <a:p>
            <a:pPr algn="ctr"/>
            <a:r>
              <a:rPr lang="en-US" sz="2000" b="1">
                <a:solidFill>
                  <a:srgbClr val="FFFFFF"/>
                </a:solidFill>
              </a:rPr>
              <a:t>is scheduled to open the</a:t>
            </a:r>
          </a:p>
          <a:p>
            <a:pPr algn="ctr"/>
            <a:r>
              <a:rPr lang="en-US" sz="2000" b="1">
                <a:solidFill>
                  <a:srgbClr val="FFFFFF"/>
                </a:solidFill>
              </a:rPr>
              <a:t>end of this year!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E462AB-DC76-4CA1-B194-06B4ABF3A064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Summary Report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CB5ED-249C-4095-9710-C406C07A99F1}" type="slidenum">
              <a:rPr lang="en-US"/>
              <a:pPr/>
              <a:t>4</a:t>
            </a:fld>
            <a:endParaRPr lang="en-US"/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Europe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1717675"/>
            <a:ext cx="7772400" cy="4530725"/>
          </a:xfrm>
        </p:spPr>
        <p:txBody>
          <a:bodyPr/>
          <a:lstStyle/>
          <a:p>
            <a:r>
              <a:rPr lang="en-US"/>
              <a:t>England</a:t>
            </a:r>
          </a:p>
          <a:p>
            <a:pPr lvl="1"/>
            <a:r>
              <a:rPr lang="en-US"/>
              <a:t>London</a:t>
            </a:r>
          </a:p>
          <a:p>
            <a:pPr lvl="1"/>
            <a:r>
              <a:rPr lang="en-US"/>
              <a:t>Liverpool</a:t>
            </a:r>
          </a:p>
          <a:p>
            <a:r>
              <a:rPr lang="en-US"/>
              <a:t>France</a:t>
            </a:r>
          </a:p>
          <a:p>
            <a:pPr lvl="1"/>
            <a:r>
              <a:rPr lang="en-US"/>
              <a:t>Paris</a:t>
            </a:r>
          </a:p>
          <a:p>
            <a:r>
              <a:rPr lang="en-US"/>
              <a:t>Italy</a:t>
            </a:r>
          </a:p>
          <a:p>
            <a:pPr lvl="1"/>
            <a:r>
              <a:rPr lang="en-US"/>
              <a:t>Rome</a:t>
            </a:r>
          </a:p>
          <a:p>
            <a:pPr lvl="1"/>
            <a:r>
              <a:rPr lang="en-US"/>
              <a:t>Milan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7B5C6-D64E-4FAA-A601-4D75840CCEFE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Summary Report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EBF40A-8A9E-4313-923C-2C3E7C64BD92}" type="slidenum">
              <a:rPr lang="en-US"/>
              <a:pPr/>
              <a:t>5</a:t>
            </a:fld>
            <a:endParaRPr lang="en-US"/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Australia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1717675"/>
            <a:ext cx="7772400" cy="4530725"/>
          </a:xfrm>
        </p:spPr>
        <p:txBody>
          <a:bodyPr/>
          <a:lstStyle/>
          <a:p>
            <a:r>
              <a:rPr lang="en-US"/>
              <a:t>New South Wales</a:t>
            </a:r>
          </a:p>
          <a:p>
            <a:pPr lvl="1"/>
            <a:r>
              <a:rPr lang="en-US"/>
              <a:t>Sydney</a:t>
            </a:r>
          </a:p>
          <a:p>
            <a:pPr lvl="1"/>
            <a:r>
              <a:rPr lang="en-US"/>
              <a:t>Newcastle</a:t>
            </a:r>
          </a:p>
          <a:p>
            <a:r>
              <a:rPr lang="en-US"/>
              <a:t>Queensland</a:t>
            </a:r>
          </a:p>
          <a:p>
            <a:pPr lvl="1"/>
            <a:r>
              <a:rPr lang="en-US"/>
              <a:t>Brisbane</a:t>
            </a:r>
          </a:p>
          <a:p>
            <a:pPr lvl="1"/>
            <a:r>
              <a:rPr lang="en-US"/>
              <a:t>Cairns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8FBF59-A1A1-451C-A4CC-EB5C3DAEE897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3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Summary Report</a:t>
            </a:r>
          </a:p>
        </p:txBody>
      </p:sp>
      <p:sp>
        <p:nvSpPr>
          <p:cNvPr id="3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64276-7C9A-4AF6-876A-03DA515EF530}" type="slidenum">
              <a:rPr lang="en-US"/>
              <a:pPr/>
              <a:t>6</a:t>
            </a:fld>
            <a:endParaRPr lang="en-US"/>
          </a:p>
        </p:txBody>
      </p:sp>
      <p:sp>
        <p:nvSpPr>
          <p:cNvPr id="1331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Total Sales (All Regions)</a:t>
            </a:r>
          </a:p>
        </p:txBody>
      </p:sp>
      <p:graphicFrame>
        <p:nvGraphicFramePr>
          <p:cNvPr id="13366" name="Group 54"/>
          <p:cNvGraphicFramePr>
            <a:graphicFrameLocks noGrp="1"/>
          </p:cNvGraphicFramePr>
          <p:nvPr>
            <p:ph type="tbl" idx="1"/>
          </p:nvPr>
        </p:nvGraphicFramePr>
        <p:xfrm>
          <a:off x="1397000" y="2436813"/>
          <a:ext cx="6908800" cy="3125789"/>
        </p:xfrm>
        <a:graphic>
          <a:graphicData uri="http://schemas.openxmlformats.org/drawingml/2006/table">
            <a:tbl>
              <a:tblPr/>
              <a:tblGrid>
                <a:gridCol w="1727200"/>
                <a:gridCol w="1727200"/>
                <a:gridCol w="1727200"/>
                <a:gridCol w="1727200"/>
              </a:tblGrid>
              <a:tr h="9461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cap="flat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North America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Europe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Australia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</a:tr>
              <a:tr h="725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IC7500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525,000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369,000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282,000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  <a:tr h="7286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IC8500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546,000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443,000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235,000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  <a:tr h="725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IC9500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618,000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397,000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9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296,000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8F8AA1-8279-455C-A46A-7F7D81F6C971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Summary Report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ECDA66-5643-453C-91AE-F5207649D68E}" type="slidenum">
              <a:rPr lang="en-US"/>
              <a:pPr/>
              <a:t>7</a:t>
            </a:fld>
            <a:endParaRPr lang="en-US"/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Sales (by Computer Model)</a:t>
            </a:r>
          </a:p>
        </p:txBody>
      </p:sp>
      <p:graphicFrame>
        <p:nvGraphicFramePr>
          <p:cNvPr id="15365" name="Object 5"/>
          <p:cNvGraphicFramePr>
            <a:graphicFrameLocks noChangeAspect="1"/>
          </p:cNvGraphicFramePr>
          <p:nvPr>
            <p:ph type="chart" idx="1"/>
          </p:nvPr>
        </p:nvGraphicFramePr>
        <p:xfrm>
          <a:off x="603250" y="1752600"/>
          <a:ext cx="8235950" cy="4527550"/>
        </p:xfrm>
        <a:graphic>
          <a:graphicData uri="http://schemas.openxmlformats.org/presentationml/2006/ole">
            <p:oleObj spid="_x0000_s15365" name="Chart" r:id="rId3" imgW="8229600" imgH="4524375" progId="MSGraph.Chart.8">
              <p:embed followColorScheme="full"/>
            </p:oleObj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9622BA-A5B0-42B3-A7FF-9A7A5693854D}" type="datetime1">
              <a:rPr lang="en-US"/>
              <a:pPr/>
              <a:t>11/5/2007</a:t>
            </a:fld>
            <a:endParaRPr lang="en-US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Summary Report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32EB3E-4E06-4DAD-A140-D2B18461953C}" type="slidenum">
              <a:rPr lang="en-US"/>
              <a:pPr/>
              <a:t>8</a:t>
            </a:fld>
            <a:endParaRPr lang="en-US"/>
          </a:p>
        </p:txBody>
      </p:sp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International Computer Co.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1600200"/>
            <a:ext cx="7772400" cy="533400"/>
          </a:xfrm>
        </p:spPr>
        <p:txBody>
          <a:bodyPr/>
          <a:lstStyle/>
          <a:p>
            <a:pPr algn="ctr">
              <a:buFont typeface="Wingdings" pitchFamily="2" charset="2"/>
              <a:buNone/>
            </a:pPr>
            <a:r>
              <a:rPr lang="en-US" sz="2400" b="1"/>
              <a:t>Sales are right on target!</a:t>
            </a:r>
          </a:p>
        </p:txBody>
      </p:sp>
      <p:pic>
        <p:nvPicPr>
          <p:cNvPr id="17412" name="Picture 4" descr="j0293844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219200" y="2895600"/>
            <a:ext cx="2319338" cy="2438400"/>
          </a:xfrm>
          <a:prstGeom prst="rect">
            <a:avLst/>
          </a:prstGeom>
          <a:noFill/>
        </p:spPr>
      </p:pic>
      <p:sp>
        <p:nvSpPr>
          <p:cNvPr id="17413" name="Text Box 5"/>
          <p:cNvSpPr txBox="1">
            <a:spLocks noChangeArrowheads="1"/>
          </p:cNvSpPr>
          <p:nvPr/>
        </p:nvSpPr>
        <p:spPr bwMode="auto">
          <a:xfrm>
            <a:off x="4191000" y="3581400"/>
            <a:ext cx="43434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 b="1"/>
              <a:t>In the next three years we hope to increase worldwide sales by more than 500%!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yers">
  <a:themeElements>
    <a:clrScheme name="Layers 11">
      <a:dk1>
        <a:srgbClr val="000000"/>
      </a:dk1>
      <a:lt1>
        <a:srgbClr val="FFFFE1"/>
      </a:lt1>
      <a:dk2>
        <a:srgbClr val="003366"/>
      </a:dk2>
      <a:lt2>
        <a:srgbClr val="330033"/>
      </a:lt2>
      <a:accent1>
        <a:srgbClr val="A50021"/>
      </a:accent1>
      <a:accent2>
        <a:srgbClr val="FF0000"/>
      </a:accent2>
      <a:accent3>
        <a:srgbClr val="FFFFEE"/>
      </a:accent3>
      <a:accent4>
        <a:srgbClr val="000000"/>
      </a:accent4>
      <a:accent5>
        <a:srgbClr val="CFAAAB"/>
      </a:accent5>
      <a:accent6>
        <a:srgbClr val="E70000"/>
      </a:accent6>
      <a:hlink>
        <a:srgbClr val="990033"/>
      </a:hlink>
      <a:folHlink>
        <a:srgbClr val="FF9900"/>
      </a:folHlink>
    </a:clrScheme>
    <a:fontScheme name="Layers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Layers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11">
        <a:dk1>
          <a:srgbClr val="000000"/>
        </a:dk1>
        <a:lt1>
          <a:srgbClr val="FFFFE1"/>
        </a:lt1>
        <a:dk2>
          <a:srgbClr val="003366"/>
        </a:dk2>
        <a:lt2>
          <a:srgbClr val="330033"/>
        </a:lt2>
        <a:accent1>
          <a:srgbClr val="A50021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CFAAAB"/>
        </a:accent5>
        <a:accent6>
          <a:srgbClr val="E70000"/>
        </a:accent6>
        <a:hlink>
          <a:srgbClr val="990033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12">
        <a:dk1>
          <a:srgbClr val="000000"/>
        </a:dk1>
        <a:lt1>
          <a:srgbClr val="FFFFE1"/>
        </a:lt1>
        <a:dk2>
          <a:srgbClr val="003366"/>
        </a:dk2>
        <a:lt2>
          <a:srgbClr val="330033"/>
        </a:lt2>
        <a:accent1>
          <a:srgbClr val="FF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FFE2CA"/>
        </a:accent5>
        <a:accent6>
          <a:srgbClr val="E70000"/>
        </a:accent6>
        <a:hlink>
          <a:srgbClr val="990033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Layers 12">
    <a:dk1>
      <a:srgbClr val="000000"/>
    </a:dk1>
    <a:lt1>
      <a:srgbClr val="FFFFE1"/>
    </a:lt1>
    <a:dk2>
      <a:srgbClr val="003366"/>
    </a:dk2>
    <a:lt2>
      <a:srgbClr val="330033"/>
    </a:lt2>
    <a:accent1>
      <a:srgbClr val="FFCC99"/>
    </a:accent1>
    <a:accent2>
      <a:srgbClr val="FF0000"/>
    </a:accent2>
    <a:accent3>
      <a:srgbClr val="FFFFEE"/>
    </a:accent3>
    <a:accent4>
      <a:srgbClr val="000000"/>
    </a:accent4>
    <a:accent5>
      <a:srgbClr val="FFE2CA"/>
    </a:accent5>
    <a:accent6>
      <a:srgbClr val="E70000"/>
    </a:accent6>
    <a:hlink>
      <a:srgbClr val="990033"/>
    </a:hlink>
    <a:folHlink>
      <a:srgbClr val="FF9900"/>
    </a:folHlink>
  </a:clrScheme>
</a:themeOverride>
</file>

<file path=ppt/theme/themeOverride2.xml><?xml version="1.0" encoding="utf-8"?>
<a:themeOverride xmlns:a="http://schemas.openxmlformats.org/drawingml/2006/main">
  <a:clrScheme name="Layers 12">
    <a:dk1>
      <a:srgbClr val="000000"/>
    </a:dk1>
    <a:lt1>
      <a:srgbClr val="FFFFE1"/>
    </a:lt1>
    <a:dk2>
      <a:srgbClr val="003366"/>
    </a:dk2>
    <a:lt2>
      <a:srgbClr val="330033"/>
    </a:lt2>
    <a:accent1>
      <a:srgbClr val="FFCC99"/>
    </a:accent1>
    <a:accent2>
      <a:srgbClr val="FF0000"/>
    </a:accent2>
    <a:accent3>
      <a:srgbClr val="FFFFEE"/>
    </a:accent3>
    <a:accent4>
      <a:srgbClr val="000000"/>
    </a:accent4>
    <a:accent5>
      <a:srgbClr val="FFE2CA"/>
    </a:accent5>
    <a:accent6>
      <a:srgbClr val="E70000"/>
    </a:accent6>
    <a:hlink>
      <a:srgbClr val="990033"/>
    </a:hlink>
    <a:folHlink>
      <a:srgbClr val="FF9900"/>
    </a:folHlink>
  </a:clrScheme>
</a:themeOverride>
</file>

<file path=ppt/theme/themeOverride3.xml><?xml version="1.0" encoding="utf-8"?>
<a:themeOverride xmlns:a="http://schemas.openxmlformats.org/drawingml/2006/main">
  <a:clrScheme name="Layers 12">
    <a:dk1>
      <a:srgbClr val="000000"/>
    </a:dk1>
    <a:lt1>
      <a:srgbClr val="FFFFE1"/>
    </a:lt1>
    <a:dk2>
      <a:srgbClr val="003366"/>
    </a:dk2>
    <a:lt2>
      <a:srgbClr val="330033"/>
    </a:lt2>
    <a:accent1>
      <a:srgbClr val="FFCC99"/>
    </a:accent1>
    <a:accent2>
      <a:srgbClr val="FF0000"/>
    </a:accent2>
    <a:accent3>
      <a:srgbClr val="FFFFEE"/>
    </a:accent3>
    <a:accent4>
      <a:srgbClr val="000000"/>
    </a:accent4>
    <a:accent5>
      <a:srgbClr val="FFE2CA"/>
    </a:accent5>
    <a:accent6>
      <a:srgbClr val="E70000"/>
    </a:accent6>
    <a:hlink>
      <a:srgbClr val="990033"/>
    </a:hlink>
    <a:folHlink>
      <a:srgbClr val="FF9900"/>
    </a:folHlink>
  </a:clrScheme>
</a:themeOverride>
</file>

<file path=ppt/theme/themeOverride4.xml><?xml version="1.0" encoding="utf-8"?>
<a:themeOverride xmlns:a="http://schemas.openxmlformats.org/drawingml/2006/main">
  <a:clrScheme name="Layers 12">
    <a:dk1>
      <a:srgbClr val="000000"/>
    </a:dk1>
    <a:lt1>
      <a:srgbClr val="FFFFE1"/>
    </a:lt1>
    <a:dk2>
      <a:srgbClr val="003366"/>
    </a:dk2>
    <a:lt2>
      <a:srgbClr val="330033"/>
    </a:lt2>
    <a:accent1>
      <a:srgbClr val="FFCC99"/>
    </a:accent1>
    <a:accent2>
      <a:srgbClr val="FF0000"/>
    </a:accent2>
    <a:accent3>
      <a:srgbClr val="FFFFEE"/>
    </a:accent3>
    <a:accent4>
      <a:srgbClr val="000000"/>
    </a:accent4>
    <a:accent5>
      <a:srgbClr val="FFE2CA"/>
    </a:accent5>
    <a:accent6>
      <a:srgbClr val="E70000"/>
    </a:accent6>
    <a:hlink>
      <a:srgbClr val="990033"/>
    </a:hlink>
    <a:folHlink>
      <a:srgbClr val="FF990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0</TotalTime>
  <Words>142</Words>
  <Application>Microsoft Office PowerPoint</Application>
  <PresentationFormat>On-screen Show (4:3)</PresentationFormat>
  <Paragraphs>75</Paragraphs>
  <Slides>8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Times New Roman</vt:lpstr>
      <vt:lpstr>Wingdings</vt:lpstr>
      <vt:lpstr>Layers</vt:lpstr>
      <vt:lpstr>Microsoft Graph Chart</vt:lpstr>
      <vt:lpstr>International Computer Co.</vt:lpstr>
      <vt:lpstr>Worldwide Markets</vt:lpstr>
      <vt:lpstr>North America</vt:lpstr>
      <vt:lpstr>Europe</vt:lpstr>
      <vt:lpstr>Australia</vt:lpstr>
      <vt:lpstr>Total Sales (All Regions)</vt:lpstr>
      <vt:lpstr>Sales (by Computer Model)</vt:lpstr>
      <vt:lpstr>International Computer Co.</vt:lpstr>
    </vt:vector>
  </TitlesOfParts>
  <Manager/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Summary Report</dc:title>
  <dc:creator/>
  <cp:lastModifiedBy/>
  <cp:revision>33</cp:revision>
  <dcterms:created xsi:type="dcterms:W3CDTF">2004-01-07T21:02:08Z</dcterms:created>
  <dcterms:modified xsi:type="dcterms:W3CDTF">2007-11-06T01:26:06Z</dcterms:modified>
</cp:coreProperties>
</file>

<file path=docProps/thumbnail.jpeg>
</file>