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  <a:srgbClr val="990099"/>
    <a:srgbClr val="CC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17" autoAdjust="0"/>
    <p:restoredTop sz="94558" autoAdjust="0"/>
  </p:normalViewPr>
  <p:slideViewPr>
    <p:cSldViewPr>
      <p:cViewPr varScale="1">
        <p:scale>
          <a:sx n="101" d="100"/>
          <a:sy n="101" d="100"/>
        </p:scale>
        <p:origin x="-270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FDED04-1C4A-4B2A-B299-BA60865D5A9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B72A6DA-AC61-4C03-9BE1-6F6CBAEBD7D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6803CBA-C4DA-4B9D-9CA7-599D7F86706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8B90AF8F-D662-482F-BCD2-43AD663A855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9656C8EB-B1A8-4A8B-B239-2EBC2D8EA16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B6B0B05-6C81-4283-82E8-E01B6F10651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004B90-C6C5-4293-A3DB-5780599CA00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65E020-72FA-4461-8422-F4B3A91257B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52E930-EF31-41BE-BC60-25134C9C751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B76AB0-A949-4F59-A951-9F799FBD6D6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44FDF17-9CD8-41B2-A9C7-6E780BC8228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D5FDF5-B053-46F2-8910-4FD9758F7A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9082615-A285-4736-9A1D-61B8153A41D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885CB907-B6BD-4448-83AF-C09E35C0926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1.v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International Computer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Summary Report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Worldwide Markets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/>
              <a:t>North America</a:t>
            </a:r>
          </a:p>
          <a:p>
            <a:pPr>
              <a:lnSpc>
                <a:spcPct val="150000"/>
              </a:lnSpc>
            </a:pPr>
            <a:r>
              <a:rPr lang="en-US"/>
              <a:t>Europe</a:t>
            </a:r>
          </a:p>
          <a:p>
            <a:pPr>
              <a:lnSpc>
                <a:spcPct val="150000"/>
              </a:lnSpc>
            </a:pPr>
            <a:r>
              <a:rPr lang="en-US"/>
              <a:t>Australia</a:t>
            </a:r>
          </a:p>
        </p:txBody>
      </p:sp>
      <p:sp>
        <p:nvSpPr>
          <p:cNvPr id="4100" name="Oval 4"/>
          <p:cNvSpPr>
            <a:spLocks noChangeArrowheads="1"/>
          </p:cNvSpPr>
          <p:nvPr/>
        </p:nvSpPr>
        <p:spPr bwMode="auto">
          <a:xfrm>
            <a:off x="3962400" y="4267200"/>
            <a:ext cx="4343400" cy="1828800"/>
          </a:xfrm>
          <a:prstGeom prst="ellipse">
            <a:avLst/>
          </a:prstGeom>
          <a:solidFill>
            <a:srgbClr val="CC0000"/>
          </a:solidFill>
          <a:ln w="9525">
            <a:noFill/>
            <a:round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/>
            <a:r>
              <a:rPr lang="en-US" sz="2800" b="1">
                <a:solidFill>
                  <a:schemeClr val="bg1"/>
                </a:solidFill>
              </a:rPr>
              <a:t>-- We’re Everywhere --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North America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Canada</a:t>
            </a:r>
          </a:p>
          <a:p>
            <a:pPr lvl="1"/>
            <a:r>
              <a:rPr lang="en-US"/>
              <a:t>Montreal</a:t>
            </a:r>
          </a:p>
          <a:p>
            <a:pPr lvl="1"/>
            <a:r>
              <a:rPr lang="en-US"/>
              <a:t>Toronto</a:t>
            </a:r>
          </a:p>
          <a:p>
            <a:r>
              <a:rPr lang="en-US"/>
              <a:t>United States</a:t>
            </a:r>
          </a:p>
          <a:p>
            <a:pPr lvl="1"/>
            <a:r>
              <a:rPr lang="en-US"/>
              <a:t>New York</a:t>
            </a:r>
          </a:p>
          <a:p>
            <a:pPr lvl="1"/>
            <a:r>
              <a:rPr lang="en-US"/>
              <a:t>Chicago</a:t>
            </a:r>
          </a:p>
          <a:p>
            <a:pPr lvl="1"/>
            <a:r>
              <a:rPr lang="en-US"/>
              <a:t>Los Angeles</a:t>
            </a:r>
          </a:p>
        </p:txBody>
      </p:sp>
      <p:sp>
        <p:nvSpPr>
          <p:cNvPr id="6148" name="AutoShape 4"/>
          <p:cNvSpPr>
            <a:spLocks noChangeArrowheads="1"/>
          </p:cNvSpPr>
          <p:nvPr/>
        </p:nvSpPr>
        <p:spPr bwMode="auto">
          <a:xfrm>
            <a:off x="4343400" y="2895600"/>
            <a:ext cx="3810000" cy="1447800"/>
          </a:xfrm>
          <a:prstGeom prst="roundRect">
            <a:avLst>
              <a:gd name="adj" fmla="val 16667"/>
            </a:avLst>
          </a:prstGeom>
          <a:solidFill>
            <a:srgbClr val="990099"/>
          </a:solidFill>
          <a:ln w="9525">
            <a:noFill/>
            <a:round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/>
            <a:r>
              <a:rPr lang="en-US" sz="2000" b="1">
                <a:solidFill>
                  <a:schemeClr val="bg1"/>
                </a:solidFill>
              </a:rPr>
              <a:t>Our new Vancouver office</a:t>
            </a:r>
          </a:p>
          <a:p>
            <a:pPr algn="ctr"/>
            <a:r>
              <a:rPr lang="en-US" sz="2000" b="1">
                <a:solidFill>
                  <a:schemeClr val="bg1"/>
                </a:solidFill>
              </a:rPr>
              <a:t>is scheduled to open the</a:t>
            </a:r>
          </a:p>
          <a:p>
            <a:pPr algn="ctr"/>
            <a:r>
              <a:rPr lang="en-US" sz="2000" b="1">
                <a:solidFill>
                  <a:schemeClr val="bg1"/>
                </a:solidFill>
              </a:rPr>
              <a:t>end of this year!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Europe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England</a:t>
            </a:r>
          </a:p>
          <a:p>
            <a:pPr lvl="1"/>
            <a:r>
              <a:rPr lang="en-US"/>
              <a:t>London</a:t>
            </a:r>
          </a:p>
          <a:p>
            <a:pPr lvl="1"/>
            <a:r>
              <a:rPr lang="en-US"/>
              <a:t>Liverpool</a:t>
            </a:r>
          </a:p>
          <a:p>
            <a:r>
              <a:rPr lang="en-US"/>
              <a:t>France</a:t>
            </a:r>
          </a:p>
          <a:p>
            <a:pPr lvl="1"/>
            <a:r>
              <a:rPr lang="en-US"/>
              <a:t>Paris</a:t>
            </a:r>
          </a:p>
          <a:p>
            <a:r>
              <a:rPr lang="en-US"/>
              <a:t>Italy</a:t>
            </a:r>
          </a:p>
          <a:p>
            <a:pPr lvl="1"/>
            <a:r>
              <a:rPr lang="en-US"/>
              <a:t>Rome</a:t>
            </a:r>
          </a:p>
          <a:p>
            <a:pPr lvl="1"/>
            <a:r>
              <a:rPr lang="en-US"/>
              <a:t>Milan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Australia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/>
              <a:t>New South Wales</a:t>
            </a:r>
          </a:p>
          <a:p>
            <a:pPr lvl="1"/>
            <a:r>
              <a:rPr lang="en-US"/>
              <a:t>Sydney</a:t>
            </a:r>
          </a:p>
          <a:p>
            <a:pPr lvl="1"/>
            <a:r>
              <a:rPr lang="en-US"/>
              <a:t>Newcastle</a:t>
            </a:r>
          </a:p>
          <a:p>
            <a:r>
              <a:rPr lang="en-US"/>
              <a:t>Queensland</a:t>
            </a:r>
          </a:p>
          <a:p>
            <a:pPr lvl="1"/>
            <a:r>
              <a:rPr lang="en-US"/>
              <a:t>Brisbane</a:t>
            </a:r>
          </a:p>
          <a:p>
            <a:pPr lvl="1"/>
            <a:r>
              <a:rPr lang="en-US"/>
              <a:t>Cairns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Total Sales (All Regions)</a:t>
            </a:r>
          </a:p>
        </p:txBody>
      </p:sp>
      <p:graphicFrame>
        <p:nvGraphicFramePr>
          <p:cNvPr id="13366" name="Group 54"/>
          <p:cNvGraphicFramePr>
            <a:graphicFrameLocks noGrp="1"/>
          </p:cNvGraphicFramePr>
          <p:nvPr>
            <p:ph type="tbl" idx="1"/>
          </p:nvPr>
        </p:nvGraphicFramePr>
        <p:xfrm>
          <a:off x="914400" y="2973388"/>
          <a:ext cx="7315200" cy="3122931"/>
        </p:xfrm>
        <a:graphic>
          <a:graphicData uri="http://schemas.openxmlformats.org/drawingml/2006/table">
            <a:tbl>
              <a:tblPr/>
              <a:tblGrid>
                <a:gridCol w="1828800"/>
                <a:gridCol w="1828800"/>
                <a:gridCol w="1828800"/>
                <a:gridCol w="1828800"/>
              </a:tblGrid>
              <a:tr h="7731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cap="flat"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North America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Europe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Australia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</a:tr>
              <a:tr h="725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IC7500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525,000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369,000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282,000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270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IC8500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546,000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443,000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235,000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  <a:tr h="72548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Arial" charset="0"/>
                        </a:rPr>
                        <a:t>IC9500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618,000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397,000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296,000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CC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Sales (by Computer Model)</a:t>
            </a:r>
          </a:p>
        </p:txBody>
      </p:sp>
      <p:graphicFrame>
        <p:nvGraphicFramePr>
          <p:cNvPr id="15365" name="Object 5"/>
          <p:cNvGraphicFramePr>
            <a:graphicFrameLocks noChangeAspect="1"/>
          </p:cNvGraphicFramePr>
          <p:nvPr>
            <p:ph type="chart" idx="1"/>
          </p:nvPr>
        </p:nvGraphicFramePr>
        <p:xfrm>
          <a:off x="304800" y="2057400"/>
          <a:ext cx="8235950" cy="4527550"/>
        </p:xfrm>
        <a:graphic>
          <a:graphicData uri="http://schemas.openxmlformats.org/presentationml/2006/ole">
            <p:oleObj spid="_x0000_s15365" name="Chart" r:id="rId3" imgW="8229600" imgH="4524375" progId="MSGraph.Chart.8">
              <p:embed followColorScheme="full"/>
            </p:oleObj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International Computer Co.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533400"/>
          </a:xfrm>
        </p:spPr>
        <p:txBody>
          <a:bodyPr/>
          <a:lstStyle/>
          <a:p>
            <a:pPr algn="ctr">
              <a:buFontTx/>
              <a:buNone/>
            </a:pPr>
            <a:r>
              <a:rPr lang="en-US" sz="2800" b="1"/>
              <a:t>Sales are right on target!</a:t>
            </a:r>
          </a:p>
        </p:txBody>
      </p:sp>
      <p:pic>
        <p:nvPicPr>
          <p:cNvPr id="17412" name="Picture 4" descr="j0293844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066800" y="3048000"/>
            <a:ext cx="2319338" cy="2438400"/>
          </a:xfrm>
          <a:prstGeom prst="rect">
            <a:avLst/>
          </a:prstGeom>
          <a:noFill/>
        </p:spPr>
      </p:pic>
      <p:sp>
        <p:nvSpPr>
          <p:cNvPr id="17413" name="Text Box 5"/>
          <p:cNvSpPr txBox="1">
            <a:spLocks noChangeArrowheads="1"/>
          </p:cNvSpPr>
          <p:nvPr/>
        </p:nvSpPr>
        <p:spPr bwMode="auto">
          <a:xfrm>
            <a:off x="4038600" y="3733800"/>
            <a:ext cx="43434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400" b="1"/>
              <a:t>In the next three years we hope to increase worldwide sales by more than 500%!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114</Words>
  <Application>Microsoft Office PowerPoint</Application>
  <PresentationFormat>On-screen Show (4:3)</PresentationFormat>
  <Paragraphs>54</Paragraphs>
  <Slides>8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Arial</vt:lpstr>
      <vt:lpstr>Default Design</vt:lpstr>
      <vt:lpstr>Microsoft Graph Chart</vt:lpstr>
      <vt:lpstr>International Computer Co.</vt:lpstr>
      <vt:lpstr>Worldwide Markets</vt:lpstr>
      <vt:lpstr>North America</vt:lpstr>
      <vt:lpstr>Europe</vt:lpstr>
      <vt:lpstr>Australia</vt:lpstr>
      <vt:lpstr>Total Sales (All Regions)</vt:lpstr>
      <vt:lpstr>Sales (by Computer Model)</vt:lpstr>
      <vt:lpstr>International Computer Co.</vt:lpstr>
    </vt:vector>
  </TitlesOfParts>
  <Manager/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Summary Report</dc:title>
  <dc:creator/>
  <cp:lastModifiedBy/>
  <cp:revision>22</cp:revision>
  <dcterms:created xsi:type="dcterms:W3CDTF">2004-01-07T21:02:08Z</dcterms:created>
  <dcterms:modified xsi:type="dcterms:W3CDTF">2007-11-06T01:22:54Z</dcterms:modified>
</cp:coreProperties>
</file>

<file path=docProps/thumbnail.jpeg>
</file>