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95" r:id="rId2"/>
    <p:sldId id="339" r:id="rId3"/>
    <p:sldId id="356" r:id="rId4"/>
    <p:sldId id="355" r:id="rId5"/>
  </p:sldIdLst>
  <p:sldSz cx="9144000" cy="6858000" type="screen4x3"/>
  <p:notesSz cx="7124700" cy="9410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DC"/>
    <a:srgbClr val="FFFFCC"/>
    <a:srgbClr val="262CBE"/>
    <a:srgbClr val="DDDDDD"/>
    <a:srgbClr val="C4C4C4"/>
    <a:srgbClr val="CC3300"/>
    <a:srgbClr val="878787"/>
    <a:srgbClr val="787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9253" autoAdjust="0"/>
    <p:restoredTop sz="96915" autoAdjust="0"/>
  </p:normalViewPr>
  <p:slideViewPr>
    <p:cSldViewPr>
      <p:cViewPr varScale="1">
        <p:scale>
          <a:sx n="73" d="100"/>
          <a:sy n="73" d="100"/>
        </p:scale>
        <p:origin x="-17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37013" y="0"/>
            <a:ext cx="3087687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39213"/>
            <a:ext cx="3087688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37013" y="8939213"/>
            <a:ext cx="3087687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9E0CE6B3-98E9-4E15-AE72-AB50CE6EC9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211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5425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9675" y="704850"/>
            <a:ext cx="4705350" cy="3529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2788" y="4470400"/>
            <a:ext cx="5699125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37625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5425" y="8937625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94ED012B-2C49-4C0A-9581-2E84DA6E04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21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B76EC3-BFCB-4B10-8B4A-500355634FB4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6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42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1613"/>
            <a:ext cx="2057400" cy="61991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1613"/>
            <a:ext cx="6019800" cy="6199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1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5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584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0450"/>
            <a:ext cx="4038600" cy="5340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0450"/>
            <a:ext cx="4038600" cy="5340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76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1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7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469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41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750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0450"/>
            <a:ext cx="8229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3"/>
          <p:cNvSpPr>
            <a:spLocks noChangeArrowheads="1"/>
          </p:cNvSpPr>
          <p:nvPr/>
        </p:nvSpPr>
        <p:spPr bwMode="white">
          <a:xfrm>
            <a:off x="8178800" y="6551613"/>
            <a:ext cx="965200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895" tIns="41272" rIns="88895" bIns="41272">
            <a:spAutoFit/>
          </a:bodyPr>
          <a:lstStyle/>
          <a:p>
            <a:pPr algn="ctr" eaLnBrk="0" hangingPunct="0">
              <a:spcBef>
                <a:spcPct val="50000"/>
              </a:spcBef>
              <a:tabLst>
                <a:tab pos="857250" algn="r"/>
              </a:tabLst>
            </a:pPr>
            <a:r>
              <a:rPr lang="en-US" sz="800" dirty="0">
                <a:solidFill>
                  <a:srgbClr val="C4C4C4"/>
                </a:solidFill>
              </a:rPr>
              <a:t>OV </a:t>
            </a:r>
            <a:r>
              <a:rPr lang="en-US" sz="800" dirty="0" smtClean="0">
                <a:solidFill>
                  <a:srgbClr val="C4C4C4"/>
                </a:solidFill>
              </a:rPr>
              <a:t>5 </a:t>
            </a:r>
            <a:r>
              <a:rPr lang="en-US" sz="800" dirty="0">
                <a:solidFill>
                  <a:srgbClr val="C4C4C4"/>
                </a:solidFill>
              </a:rPr>
              <a:t>- </a:t>
            </a:r>
            <a:fld id="{1BA6A63B-9F5F-4111-9664-5022F4046DC4}" type="slidenum">
              <a:rPr lang="en-US" sz="800">
                <a:solidFill>
                  <a:srgbClr val="C4C4C4"/>
                </a:solidFill>
              </a:rPr>
              <a:pPr algn="ctr" eaLnBrk="0" hangingPunct="0">
                <a:spcBef>
                  <a:spcPct val="50000"/>
                </a:spcBef>
                <a:tabLst>
                  <a:tab pos="857250" algn="r"/>
                </a:tabLst>
              </a:pPr>
              <a:t>‹#›</a:t>
            </a:fld>
            <a:endParaRPr lang="en-US" sz="800" dirty="0">
              <a:solidFill>
                <a:srgbClr val="C4C4C4"/>
              </a:solidFill>
            </a:endParaRPr>
          </a:p>
        </p:txBody>
      </p:sp>
      <p:sp>
        <p:nvSpPr>
          <p:cNvPr id="1029" name="Rectangle 14"/>
          <p:cNvSpPr>
            <a:spLocks noChangeArrowheads="1"/>
          </p:cNvSpPr>
          <p:nvPr/>
        </p:nvSpPr>
        <p:spPr bwMode="auto">
          <a:xfrm>
            <a:off x="-19050" y="6551613"/>
            <a:ext cx="375285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2" tIns="44447" rIns="90482" bIns="44447">
            <a:spAutoFit/>
          </a:bodyPr>
          <a:lstStyle/>
          <a:p>
            <a:pPr algn="r" eaLnBrk="0" hangingPunct="0"/>
            <a:r>
              <a:rPr lang="en-US" sz="1000" dirty="0">
                <a:solidFill>
                  <a:srgbClr val="D9D9D9"/>
                </a:solidFill>
              </a:rPr>
              <a:t>Copyright © </a:t>
            </a:r>
            <a:r>
              <a:rPr lang="en-US" sz="1000" dirty="0" smtClean="0">
                <a:solidFill>
                  <a:srgbClr val="D9D9D9"/>
                </a:solidFill>
              </a:rPr>
              <a:t>2013 </a:t>
            </a:r>
            <a:r>
              <a:rPr lang="en-US" sz="1000" b="1" dirty="0">
                <a:solidFill>
                  <a:srgbClr val="D9D9D9"/>
                </a:solidFill>
              </a:rPr>
              <a:t>Logical Operations, Inc</a:t>
            </a:r>
            <a:r>
              <a:rPr lang="en-US" sz="1000" dirty="0">
                <a:solidFill>
                  <a:srgbClr val="D9D9D9"/>
                </a:solidFill>
              </a:rPr>
              <a:t>. All rights reserved.</a:t>
            </a:r>
          </a:p>
        </p:txBody>
      </p:sp>
      <p:pic>
        <p:nvPicPr>
          <p:cNvPr id="1030" name="Picture 2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667000"/>
            <a:ext cx="16764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8"/>
            <a:ext cx="9144000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ea typeface="Calibri" pitchFamily="34" charset="0"/>
              </a:rPr>
              <a:t>Creating a Cross-Functional Flowchart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02613" cy="3435350"/>
          </a:xfrm>
        </p:spPr>
        <p:txBody>
          <a:bodyPr/>
          <a:lstStyle/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Create </a:t>
            </a:r>
            <a:r>
              <a:rPr lang="en-US" sz="1600" b="1" dirty="0"/>
              <a:t>a Cross-Functional </a:t>
            </a:r>
            <a:r>
              <a:rPr lang="en-US" sz="1600" b="1" dirty="0" smtClean="0"/>
              <a:t>Flowchart</a:t>
            </a:r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Format a Cross-Functional </a:t>
            </a:r>
            <a:r>
              <a:rPr lang="en-US" sz="1600" b="1" dirty="0" smtClean="0"/>
              <a:t>Flowchart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Cross-Functional Flowchart Example</a:t>
            </a:r>
            <a:endParaRPr lang="en-US" sz="2400" b="1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3079" name="Line 82"/>
          <p:cNvSpPr>
            <a:spLocks noChangeShapeType="1"/>
          </p:cNvSpPr>
          <p:nvPr/>
        </p:nvSpPr>
        <p:spPr bwMode="auto">
          <a:xfrm>
            <a:off x="1835970" y="3109178"/>
            <a:ext cx="98343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Rounded Rectangle 12"/>
          <p:cNvSpPr/>
          <p:nvPr/>
        </p:nvSpPr>
        <p:spPr bwMode="auto">
          <a:xfrm>
            <a:off x="579532" y="2952750"/>
            <a:ext cx="1622425" cy="3048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Swim Lanes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3083" name="Line 82"/>
          <p:cNvSpPr>
            <a:spLocks noChangeShapeType="1"/>
          </p:cNvSpPr>
          <p:nvPr/>
        </p:nvSpPr>
        <p:spPr bwMode="auto">
          <a:xfrm>
            <a:off x="1967239" y="3257550"/>
            <a:ext cx="852161" cy="2476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366000"/>
            <a:ext cx="4676191" cy="3419048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 bwMode="auto">
          <a:xfrm>
            <a:off x="579532" y="4119879"/>
            <a:ext cx="1622425" cy="3048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Separators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6" name="Line 82"/>
          <p:cNvSpPr>
            <a:spLocks noChangeShapeType="1"/>
          </p:cNvSpPr>
          <p:nvPr/>
        </p:nvSpPr>
        <p:spPr bwMode="auto">
          <a:xfrm flipV="1">
            <a:off x="2201957" y="3733800"/>
            <a:ext cx="617443" cy="53847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Line 82"/>
          <p:cNvSpPr>
            <a:spLocks noChangeShapeType="1"/>
          </p:cNvSpPr>
          <p:nvPr/>
        </p:nvSpPr>
        <p:spPr bwMode="auto">
          <a:xfrm>
            <a:off x="2201957" y="4424678"/>
            <a:ext cx="617443" cy="29972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143" y="1401470"/>
            <a:ext cx="5485715" cy="3666667"/>
          </a:xfrm>
          <a:prstGeom prst="rect">
            <a:avLst/>
          </a:prstGeom>
        </p:spPr>
      </p:pic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CROSS-FUNCTIONAL </a:t>
            </a:r>
            <a:r>
              <a:rPr lang="en-US" sz="2400" b="1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FLOWCHART Tab</a:t>
            </a:r>
            <a:endParaRPr lang="en-US" sz="2400" b="1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608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Reflective Questions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066800"/>
            <a:ext cx="75438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285750" algn="l"/>
              </a:tabLst>
              <a:defRPr/>
            </a:pPr>
            <a:r>
              <a:rPr lang="en-US" sz="1600" b="1" dirty="0">
                <a:solidFill>
                  <a:srgbClr val="009DDC"/>
                </a:solidFill>
              </a:rPr>
              <a:t>1.</a:t>
            </a:r>
            <a:r>
              <a:rPr lang="en-US" sz="1600" b="1" dirty="0"/>
              <a:t>	Can you think of a process in your organization that could benefit </a:t>
            </a:r>
            <a:r>
              <a:rPr lang="en-US" sz="1600" b="1" dirty="0" smtClean="0"/>
              <a:t>	from </a:t>
            </a:r>
            <a:r>
              <a:rPr lang="en-US" sz="1600" b="1" dirty="0"/>
              <a:t>being represented in a cross-functional flowchart?</a:t>
            </a:r>
          </a:p>
          <a:p>
            <a:pPr marL="342900" indent="-342900">
              <a:buFontTx/>
              <a:buAutoNum type="arabicPeriod"/>
              <a:tabLst>
                <a:tab pos="285750" algn="l"/>
              </a:tabLst>
              <a:defRPr/>
            </a:pPr>
            <a:endParaRPr lang="en-US" sz="1600" b="1" dirty="0"/>
          </a:p>
          <a:p>
            <a:pPr>
              <a:tabLst>
                <a:tab pos="285750" algn="l"/>
              </a:tabLst>
              <a:defRPr/>
            </a:pPr>
            <a:r>
              <a:rPr lang="en-US" sz="1600" b="1" dirty="0">
                <a:solidFill>
                  <a:srgbClr val="009DDC"/>
                </a:solidFill>
              </a:rPr>
              <a:t>2. 	</a:t>
            </a:r>
            <a:r>
              <a:rPr lang="en-US" sz="1600" b="1" dirty="0"/>
              <a:t>How can this kind of diagram help to identify a process </a:t>
            </a:r>
            <a:r>
              <a:rPr lang="en-US" sz="1600" b="1" dirty="0" smtClean="0"/>
              <a:t>bottleneck?</a:t>
            </a:r>
            <a:r>
              <a:rPr lang="en-US" sz="1600" b="1" dirty="0" smtClean="0">
                <a:solidFill>
                  <a:srgbClr val="009DDC"/>
                </a:solidFill>
              </a:rPr>
              <a:t> 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6487</TotalTime>
  <Words>26</Words>
  <Application>Microsoft Office PowerPoint</Application>
  <PresentationFormat>On-screen Show (4:3)</PresentationFormat>
  <Paragraphs>12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Creating a Cross-Functional Flowchart</vt:lpstr>
      <vt:lpstr>PowerPoint Presentation</vt:lpstr>
      <vt:lpstr>PowerPoint Presentation</vt:lpstr>
      <vt:lpstr>PowerPoint Presentation</vt:lpstr>
    </vt:vector>
  </TitlesOfParts>
  <Company>element 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OV-ILT Template –  Content Developer Section</dc:title>
  <dc:subject>Courseware Resource Supplement</dc:subject>
  <dc:creator>Isalgado</dc:creator>
  <dc:description>Version 1.6_x000d_
03.31.03</dc:description>
  <cp:lastModifiedBy>Tricia Murphy</cp:lastModifiedBy>
  <cp:revision>103</cp:revision>
  <dcterms:created xsi:type="dcterms:W3CDTF">2004-05-21T12:27:45Z</dcterms:created>
  <dcterms:modified xsi:type="dcterms:W3CDTF">2013-02-26T16:56:13Z</dcterms:modified>
  <cp:category>Templates</cp:category>
</cp:coreProperties>
</file>