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5" r:id="rId2"/>
    <p:sldId id="356" r:id="rId3"/>
    <p:sldId id="357" r:id="rId4"/>
    <p:sldId id="358" r:id="rId5"/>
    <p:sldId id="359" r:id="rId6"/>
    <p:sldId id="355" r:id="rId7"/>
  </p:sldIdLst>
  <p:sldSz cx="9144000" cy="6858000" type="screen4x3"/>
  <p:notesSz cx="7124700" cy="9410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C"/>
    <a:srgbClr val="FFFFCC"/>
    <a:srgbClr val="262CBE"/>
    <a:srgbClr val="DDDDDD"/>
    <a:srgbClr val="C4C4C4"/>
    <a:srgbClr val="CC3300"/>
    <a:srgbClr val="878787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6" autoAdjust="0"/>
    <p:restoredTop sz="97278" autoAdjust="0"/>
  </p:normalViewPr>
  <p:slideViewPr>
    <p:cSldViewPr>
      <p:cViewPr varScale="1">
        <p:scale>
          <a:sx n="73" d="100"/>
          <a:sy n="73" d="100"/>
        </p:scale>
        <p:origin x="-10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37013" y="0"/>
            <a:ext cx="30876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0876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7013" y="8939213"/>
            <a:ext cx="30876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E0CE6B3-98E9-4E15-AE72-AB50CE6EC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11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5425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704850"/>
            <a:ext cx="4705350" cy="3529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2788" y="4470400"/>
            <a:ext cx="5699125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5425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4ED012B-2C49-4C0A-9581-2E84DA6E0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21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B76EC3-BFCB-4B10-8B4A-500355634FB4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ED012B-2C49-4C0A-9581-2E84DA6E040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532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6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42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1613"/>
            <a:ext cx="2057400" cy="6199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1613"/>
            <a:ext cx="6019800" cy="6199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1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8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7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7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69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4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75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0450"/>
            <a:ext cx="8229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white">
          <a:xfrm>
            <a:off x="8178800" y="6551613"/>
            <a:ext cx="965200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95" tIns="41272" rIns="88895" bIns="41272">
            <a:spAutoFit/>
          </a:bodyPr>
          <a:lstStyle/>
          <a:p>
            <a:pPr algn="ctr" eaLnBrk="0" hangingPunct="0">
              <a:spcBef>
                <a:spcPct val="50000"/>
              </a:spcBef>
              <a:tabLst>
                <a:tab pos="857250" algn="r"/>
              </a:tabLst>
            </a:pPr>
            <a:r>
              <a:rPr lang="en-US" sz="800" dirty="0">
                <a:solidFill>
                  <a:srgbClr val="C4C4C4"/>
                </a:solidFill>
              </a:rPr>
              <a:t>OV </a:t>
            </a:r>
            <a:r>
              <a:rPr lang="en-US" sz="800" dirty="0" smtClean="0">
                <a:solidFill>
                  <a:srgbClr val="C4C4C4"/>
                </a:solidFill>
              </a:rPr>
              <a:t>2 </a:t>
            </a:r>
            <a:r>
              <a:rPr lang="en-US" sz="800" dirty="0">
                <a:solidFill>
                  <a:srgbClr val="C4C4C4"/>
                </a:solidFill>
              </a:rPr>
              <a:t>- </a:t>
            </a:r>
            <a:fld id="{1BA6A63B-9F5F-4111-9664-5022F4046DC4}" type="slidenum">
              <a:rPr lang="en-US" sz="800">
                <a:solidFill>
                  <a:srgbClr val="C4C4C4"/>
                </a:solidFill>
              </a:rPr>
              <a:pPr algn="ctr" eaLnBrk="0" hangingPunct="0">
                <a:spcBef>
                  <a:spcPct val="50000"/>
                </a:spcBef>
                <a:tabLst>
                  <a:tab pos="857250" algn="r"/>
                </a:tabLst>
              </a:pPr>
              <a:t>‹#›</a:t>
            </a:fld>
            <a:endParaRPr lang="en-US" sz="800" dirty="0">
              <a:solidFill>
                <a:srgbClr val="C4C4C4"/>
              </a:solidFill>
            </a:endParaRP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-19050" y="6551613"/>
            <a:ext cx="37528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2" tIns="44447" rIns="90482" bIns="44447">
            <a:spAutoFit/>
          </a:bodyPr>
          <a:lstStyle/>
          <a:p>
            <a:pPr algn="r" eaLnBrk="0" hangingPunct="0"/>
            <a:r>
              <a:rPr lang="en-US" sz="1000" dirty="0">
                <a:solidFill>
                  <a:srgbClr val="D9D9D9"/>
                </a:solidFill>
              </a:rPr>
              <a:t>Copyright © </a:t>
            </a:r>
            <a:r>
              <a:rPr lang="en-US" sz="1000" dirty="0" smtClean="0">
                <a:solidFill>
                  <a:srgbClr val="D9D9D9"/>
                </a:solidFill>
              </a:rPr>
              <a:t>2013 </a:t>
            </a:r>
            <a:r>
              <a:rPr lang="en-US" sz="1000" b="1" dirty="0">
                <a:solidFill>
                  <a:srgbClr val="D9D9D9"/>
                </a:solidFill>
              </a:rPr>
              <a:t>Logical Operations, Inc</a:t>
            </a:r>
            <a:r>
              <a:rPr lang="en-US" sz="1000" dirty="0">
                <a:solidFill>
                  <a:srgbClr val="D9D9D9"/>
                </a:solidFill>
              </a:rPr>
              <a:t>. All rights reserved.</a:t>
            </a:r>
          </a:p>
        </p:txBody>
      </p:sp>
      <p:pic>
        <p:nvPicPr>
          <p:cNvPr id="1030" name="Picture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1676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C:\lo_091114\trunk\091114\images\callouts.pn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ea typeface="Calibri" pitchFamily="34" charset="0"/>
              </a:rPr>
              <a:t>Creating a Workflow Diagram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02613" cy="3435350"/>
          </a:xfrm>
        </p:spPr>
        <p:txBody>
          <a:bodyPr/>
          <a:lstStyle/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Use Drawing Components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smtClean="0"/>
              <a:t>Modify a </a:t>
            </a:r>
            <a:r>
              <a:rPr lang="en-US" sz="1600" b="1" dirty="0" smtClean="0"/>
              <a:t>Drawing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Callouts and Groups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Template  Selection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84" y="1931640"/>
            <a:ext cx="2825989" cy="247582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878" y="2084040"/>
            <a:ext cx="4114800" cy="297044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2385384" y="2084040"/>
            <a:ext cx="143494" cy="339597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675410" y="952500"/>
            <a:ext cx="1371600" cy="2667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124" y="4065240"/>
            <a:ext cx="2619076" cy="14973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/>
          <p:cNvSpPr/>
          <p:nvPr/>
        </p:nvSpPr>
        <p:spPr bwMode="auto">
          <a:xfrm>
            <a:off x="3909384" y="2160240"/>
            <a:ext cx="1371600" cy="1524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962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Connector Types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2725737"/>
            <a:ext cx="253365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82"/>
          <p:cNvSpPr>
            <a:spLocks noChangeShapeType="1"/>
          </p:cNvSpPr>
          <p:nvPr/>
        </p:nvSpPr>
        <p:spPr bwMode="auto">
          <a:xfrm>
            <a:off x="2247038" y="3284861"/>
            <a:ext cx="7538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990600" y="3128433"/>
            <a:ext cx="1622425" cy="3048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Point to Point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Line 82"/>
          <p:cNvSpPr>
            <a:spLocks noChangeShapeType="1"/>
          </p:cNvSpPr>
          <p:nvPr/>
        </p:nvSpPr>
        <p:spPr bwMode="auto">
          <a:xfrm>
            <a:off x="2257982" y="4347428"/>
            <a:ext cx="7538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1001544" y="4191000"/>
            <a:ext cx="1622425" cy="3048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Shape to Shape</a:t>
            </a:r>
            <a:endParaRPr lang="en-US" sz="1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220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Dynamic Grid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981200"/>
            <a:ext cx="2419688" cy="1981477"/>
          </a:xfrm>
        </p:spPr>
      </p:pic>
    </p:spTree>
    <p:extLst>
      <p:ext uri="{BB962C8B-B14F-4D97-AF65-F5344CB8AC3E}">
        <p14:creationId xmlns:p14="http://schemas.microsoft.com/office/powerpoint/2010/main" val="4124708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Callout Style Options</a:t>
            </a:r>
          </a:p>
        </p:txBody>
      </p:sp>
      <p:pic>
        <p:nvPicPr>
          <p:cNvPr id="6" name="callouts.png" descr="C:\lo_091114\trunk\091114\images\callouts.pn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>
          <a:xfrm>
            <a:off x="2948190" y="2483006"/>
            <a:ext cx="3247619" cy="2495238"/>
          </a:xfrm>
        </p:spPr>
      </p:pic>
    </p:spTree>
    <p:extLst>
      <p:ext uri="{BB962C8B-B14F-4D97-AF65-F5344CB8AC3E}">
        <p14:creationId xmlns:p14="http://schemas.microsoft.com/office/powerpoint/2010/main" val="4124708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Reflective 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066800"/>
            <a:ext cx="7086600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87338" algn="l"/>
              </a:tabLst>
            </a:pPr>
            <a:r>
              <a:rPr lang="en-US" sz="1600" b="1" dirty="0" smtClean="0">
                <a:solidFill>
                  <a:srgbClr val="009DDC"/>
                </a:solidFill>
              </a:rPr>
              <a:t>1.</a:t>
            </a:r>
            <a:r>
              <a:rPr lang="en-US" sz="1600" b="1" dirty="0" smtClean="0"/>
              <a:t> 	Which template categories do you think you will use most in your</a:t>
            </a:r>
            <a:br>
              <a:rPr lang="en-US" sz="1600" b="1" dirty="0" smtClean="0"/>
            </a:br>
            <a:r>
              <a:rPr lang="en-US" sz="1600" b="1" dirty="0" smtClean="0"/>
              <a:t>    	place of business? At home?</a:t>
            </a:r>
          </a:p>
          <a:p>
            <a:pPr>
              <a:tabLst>
                <a:tab pos="287338" algn="l"/>
              </a:tabLst>
            </a:pPr>
            <a:r>
              <a:rPr lang="en-US" sz="1600" b="1" dirty="0" smtClean="0"/>
              <a:t> </a:t>
            </a:r>
          </a:p>
          <a:p>
            <a:pPr>
              <a:tabLst>
                <a:tab pos="287338" algn="l"/>
              </a:tabLst>
              <a:defRPr/>
            </a:pPr>
            <a:r>
              <a:rPr lang="en-US" sz="1600" b="1" dirty="0" smtClean="0">
                <a:solidFill>
                  <a:srgbClr val="009DDC"/>
                </a:solidFill>
              </a:rPr>
              <a:t>2. 	</a:t>
            </a:r>
            <a:r>
              <a:rPr lang="en-US" sz="1600" b="1" dirty="0" smtClean="0"/>
              <a:t>How </a:t>
            </a:r>
            <a:r>
              <a:rPr lang="en-US" sz="1600" b="1" dirty="0"/>
              <a:t>easy did you find it to modify an existing drawing in Visio? </a:t>
            </a:r>
            <a:r>
              <a:rPr lang="en-US" sz="1600" b="1" dirty="0" smtClean="0"/>
              <a:t>	How </a:t>
            </a:r>
            <a:r>
              <a:rPr lang="en-US" sz="1600" b="1" dirty="0"/>
              <a:t>does this compare with the process of modifying other </a:t>
            </a:r>
            <a:r>
              <a:rPr lang="en-US" sz="1600" b="1" dirty="0" smtClean="0"/>
              <a:t>	products </a:t>
            </a:r>
            <a:r>
              <a:rPr lang="en-US" sz="1600" b="1" dirty="0"/>
              <a:t>that you create with Windows software</a:t>
            </a:r>
            <a:r>
              <a:rPr lang="en-US" sz="1600" b="1" dirty="0" smtClean="0"/>
              <a:t>?</a:t>
            </a:r>
          </a:p>
          <a:p>
            <a:pPr>
              <a:tabLst>
                <a:tab pos="285750" algn="l"/>
              </a:tabLst>
              <a:defRPr/>
            </a:pPr>
            <a:endParaRPr lang="en-US" dirty="0"/>
          </a:p>
          <a:p>
            <a:pPr>
              <a:tabLst>
                <a:tab pos="285750" algn="l"/>
              </a:tabLs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7013</TotalTime>
  <Words>34</Words>
  <Application>Microsoft Office PowerPoint</Application>
  <PresentationFormat>On-screen Show (4:3)</PresentationFormat>
  <Paragraphs>16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Creating a Workflow Diagram</vt:lpstr>
      <vt:lpstr>Template  Selection</vt:lpstr>
      <vt:lpstr>Connector Types</vt:lpstr>
      <vt:lpstr>Dynamic Grid</vt:lpstr>
      <vt:lpstr>Callout Style Options</vt:lpstr>
      <vt:lpstr>PowerPoint Presentation</vt:lpstr>
    </vt:vector>
  </TitlesOfParts>
  <Company>element 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OV-ILT Template –  Content Developer Section</dc:title>
  <dc:subject>Courseware Resource Supplement</dc:subject>
  <dc:creator>Isalgado</dc:creator>
  <dc:description>Version 1.6_x000d_
03.31.03</dc:description>
  <cp:lastModifiedBy>Tricia Murphy</cp:lastModifiedBy>
  <cp:revision>108</cp:revision>
  <dcterms:created xsi:type="dcterms:W3CDTF">2004-05-21T12:27:45Z</dcterms:created>
  <dcterms:modified xsi:type="dcterms:W3CDTF">2013-02-26T16:55:33Z</dcterms:modified>
  <cp:category>Templates</cp:category>
</cp:coreProperties>
</file>