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95" r:id="rId2"/>
    <p:sldId id="357" r:id="rId3"/>
    <p:sldId id="358" r:id="rId4"/>
    <p:sldId id="361" r:id="rId5"/>
    <p:sldId id="359" r:id="rId6"/>
    <p:sldId id="360" r:id="rId7"/>
    <p:sldId id="341" r:id="rId8"/>
    <p:sldId id="355" r:id="rId9"/>
  </p:sldIdLst>
  <p:sldSz cx="9144000" cy="6858000" type="screen4x3"/>
  <p:notesSz cx="7124700" cy="9410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DDC"/>
    <a:srgbClr val="FFFFCC"/>
    <a:srgbClr val="262CBE"/>
    <a:srgbClr val="DDDDDD"/>
    <a:srgbClr val="C4C4C4"/>
    <a:srgbClr val="CC3300"/>
    <a:srgbClr val="878787"/>
    <a:srgbClr val="7878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49" autoAdjust="0"/>
    <p:restoredTop sz="90941" autoAdjust="0"/>
  </p:normalViewPr>
  <p:slideViewPr>
    <p:cSldViewPr>
      <p:cViewPr varScale="1">
        <p:scale>
          <a:sx n="68" d="100"/>
          <a:sy n="68" d="100"/>
        </p:scale>
        <p:origin x="-15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37013" y="0"/>
            <a:ext cx="3087687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39213"/>
            <a:ext cx="3087688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37013" y="8939213"/>
            <a:ext cx="3087687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fld id="{9E0CE6B3-98E9-4E15-AE72-AB50CE6EC9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211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35425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9675" y="704850"/>
            <a:ext cx="4705350" cy="3529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2788" y="4470400"/>
            <a:ext cx="5699125" cy="423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37625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35425" y="8937625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fld id="{94ED012B-2C49-4C0A-9581-2E84DA6E04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213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0B76EC3-BFCB-4B10-8B4A-500355634FB4}" type="slidenum">
              <a:rPr lang="en-US" smtClean="0"/>
              <a:pPr eaLnBrk="1" hangingPunct="1"/>
              <a:t>1</a:t>
            </a:fld>
            <a:endParaRPr lang="en-US" dirty="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ED012B-2C49-4C0A-9581-2E84DA6E040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864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62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542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1613"/>
            <a:ext cx="2057400" cy="61991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1613"/>
            <a:ext cx="6019800" cy="61991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19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50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5844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0450"/>
            <a:ext cx="4038600" cy="5340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0450"/>
            <a:ext cx="4038600" cy="5340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76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16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97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469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41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750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0450"/>
            <a:ext cx="8229600" cy="53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3"/>
          <p:cNvSpPr>
            <a:spLocks noChangeArrowheads="1"/>
          </p:cNvSpPr>
          <p:nvPr/>
        </p:nvSpPr>
        <p:spPr bwMode="white">
          <a:xfrm>
            <a:off x="8178800" y="6551613"/>
            <a:ext cx="965200" cy="20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895" tIns="41272" rIns="88895" bIns="41272">
            <a:spAutoFit/>
          </a:bodyPr>
          <a:lstStyle/>
          <a:p>
            <a:pPr algn="ctr" eaLnBrk="0" hangingPunct="0">
              <a:spcBef>
                <a:spcPct val="50000"/>
              </a:spcBef>
              <a:tabLst>
                <a:tab pos="857250" algn="r"/>
              </a:tabLst>
            </a:pPr>
            <a:r>
              <a:rPr lang="en-US" sz="800" dirty="0">
                <a:solidFill>
                  <a:srgbClr val="C4C4C4"/>
                </a:solidFill>
              </a:rPr>
              <a:t>OV </a:t>
            </a:r>
            <a:r>
              <a:rPr lang="en-US" sz="800" dirty="0" smtClean="0">
                <a:solidFill>
                  <a:srgbClr val="C4C4C4"/>
                </a:solidFill>
              </a:rPr>
              <a:t>1 </a:t>
            </a:r>
            <a:r>
              <a:rPr lang="en-US" sz="800" dirty="0">
                <a:solidFill>
                  <a:srgbClr val="C4C4C4"/>
                </a:solidFill>
              </a:rPr>
              <a:t>- </a:t>
            </a:r>
            <a:fld id="{1BA6A63B-9F5F-4111-9664-5022F4046DC4}" type="slidenum">
              <a:rPr lang="en-US" sz="800">
                <a:solidFill>
                  <a:srgbClr val="C4C4C4"/>
                </a:solidFill>
              </a:rPr>
              <a:pPr algn="ctr" eaLnBrk="0" hangingPunct="0">
                <a:spcBef>
                  <a:spcPct val="50000"/>
                </a:spcBef>
                <a:tabLst>
                  <a:tab pos="857250" algn="r"/>
                </a:tabLst>
              </a:pPr>
              <a:t>‹#›</a:t>
            </a:fld>
            <a:endParaRPr lang="en-US" sz="800" dirty="0">
              <a:solidFill>
                <a:srgbClr val="C4C4C4"/>
              </a:solidFill>
            </a:endParaRPr>
          </a:p>
        </p:txBody>
      </p:sp>
      <p:sp>
        <p:nvSpPr>
          <p:cNvPr id="1029" name="Rectangle 14"/>
          <p:cNvSpPr>
            <a:spLocks noChangeArrowheads="1"/>
          </p:cNvSpPr>
          <p:nvPr/>
        </p:nvSpPr>
        <p:spPr bwMode="auto">
          <a:xfrm>
            <a:off x="-19050" y="6551613"/>
            <a:ext cx="3752850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2" tIns="44447" rIns="90482" bIns="44447">
            <a:spAutoFit/>
          </a:bodyPr>
          <a:lstStyle/>
          <a:p>
            <a:pPr algn="r" eaLnBrk="0" hangingPunct="0"/>
            <a:r>
              <a:rPr lang="en-US" sz="1000" dirty="0">
                <a:solidFill>
                  <a:srgbClr val="D9D9D9"/>
                </a:solidFill>
              </a:rPr>
              <a:t>Copyright © </a:t>
            </a:r>
            <a:r>
              <a:rPr lang="en-US" sz="1000" dirty="0" smtClean="0">
                <a:solidFill>
                  <a:srgbClr val="D9D9D9"/>
                </a:solidFill>
              </a:rPr>
              <a:t>2013 </a:t>
            </a:r>
            <a:r>
              <a:rPr lang="en-US" sz="1000" b="1" dirty="0">
                <a:solidFill>
                  <a:srgbClr val="D9D9D9"/>
                </a:solidFill>
              </a:rPr>
              <a:t>Logical Operations, Inc</a:t>
            </a:r>
            <a:r>
              <a:rPr lang="en-US" sz="1000" dirty="0">
                <a:solidFill>
                  <a:srgbClr val="D9D9D9"/>
                </a:solidFill>
              </a:rPr>
              <a:t>. All rights reserved.</a:t>
            </a:r>
          </a:p>
        </p:txBody>
      </p:sp>
      <p:pic>
        <p:nvPicPr>
          <p:cNvPr id="1030" name="Picture 2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667000"/>
            <a:ext cx="16764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938"/>
            <a:ext cx="9144000" cy="9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>
                <a:ea typeface="Calibri" pitchFamily="34" charset="0"/>
              </a:rPr>
              <a:t>Getting Started with Visio 2013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02613" cy="3435350"/>
          </a:xfrm>
        </p:spPr>
        <p:txBody>
          <a:bodyPr/>
          <a:lstStyle/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Navigate the Visio Environment</a:t>
            </a:r>
          </a:p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Use Backstage Commands</a:t>
            </a:r>
          </a:p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Save a 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>
                <a:ea typeface="Calibri" pitchFamily="34" charset="0"/>
              </a:rPr>
              <a:t>Components of the Visio Drawing Interface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44" y="1877219"/>
            <a:ext cx="6476191" cy="4628572"/>
          </a:xfrm>
        </p:spPr>
      </p:pic>
      <p:sp>
        <p:nvSpPr>
          <p:cNvPr id="5" name="Line 87"/>
          <p:cNvSpPr>
            <a:spLocks noChangeShapeType="1"/>
          </p:cNvSpPr>
          <p:nvPr/>
        </p:nvSpPr>
        <p:spPr bwMode="auto">
          <a:xfrm rot="5400000" flipV="1">
            <a:off x="7349540" y="1517899"/>
            <a:ext cx="321718" cy="3626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Line 91"/>
          <p:cNvSpPr>
            <a:spLocks noChangeShapeType="1"/>
          </p:cNvSpPr>
          <p:nvPr/>
        </p:nvSpPr>
        <p:spPr bwMode="auto">
          <a:xfrm>
            <a:off x="6439694" y="1877478"/>
            <a:ext cx="538956" cy="23656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" name="Line 95"/>
          <p:cNvSpPr>
            <a:spLocks noChangeShapeType="1"/>
          </p:cNvSpPr>
          <p:nvPr/>
        </p:nvSpPr>
        <p:spPr bwMode="auto">
          <a:xfrm>
            <a:off x="1523999" y="1585913"/>
            <a:ext cx="351245" cy="29130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" name="Line 97"/>
          <p:cNvSpPr>
            <a:spLocks noChangeShapeType="1"/>
          </p:cNvSpPr>
          <p:nvPr/>
        </p:nvSpPr>
        <p:spPr bwMode="auto">
          <a:xfrm flipH="1">
            <a:off x="5257799" y="1585912"/>
            <a:ext cx="158110" cy="29130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876954" y="1306863"/>
            <a:ext cx="1077912" cy="27463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Title Bar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630421" y="1326813"/>
            <a:ext cx="1233196" cy="21155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Close button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900738" y="1602840"/>
            <a:ext cx="1077912" cy="27463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Sign in area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37376" y="1238998"/>
            <a:ext cx="1320024" cy="346915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Quick Access Toolbar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3" name="Line 87"/>
          <p:cNvSpPr>
            <a:spLocks noChangeShapeType="1"/>
          </p:cNvSpPr>
          <p:nvPr/>
        </p:nvSpPr>
        <p:spPr bwMode="auto">
          <a:xfrm rot="5400000">
            <a:off x="6106217" y="5994505"/>
            <a:ext cx="228602" cy="40143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6" name="Line 97"/>
          <p:cNvSpPr>
            <a:spLocks noChangeShapeType="1"/>
          </p:cNvSpPr>
          <p:nvPr/>
        </p:nvSpPr>
        <p:spPr bwMode="auto">
          <a:xfrm flipH="1">
            <a:off x="2667000" y="1704345"/>
            <a:ext cx="468691" cy="50545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2783922" y="1397675"/>
            <a:ext cx="703539" cy="298631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Tab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6365472" y="5943600"/>
            <a:ext cx="914400" cy="27463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Status Bar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900738" y="4782032"/>
            <a:ext cx="1229518" cy="27463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Drawing Page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299410" y="4159328"/>
            <a:ext cx="875931" cy="3810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Shapes Window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21" name="AutoShape 108"/>
          <p:cNvSpPr>
            <a:spLocks/>
          </p:cNvSpPr>
          <p:nvPr/>
        </p:nvSpPr>
        <p:spPr bwMode="auto">
          <a:xfrm flipH="1">
            <a:off x="1265008" y="2114042"/>
            <a:ext cx="198438" cy="1066800"/>
          </a:xfrm>
          <a:prstGeom prst="rightBrace">
            <a:avLst>
              <a:gd name="adj1" fmla="val 62000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470505" y="2527006"/>
            <a:ext cx="798403" cy="341536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Ribbon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23" name="AutoShape 108"/>
          <p:cNvSpPr>
            <a:spLocks/>
          </p:cNvSpPr>
          <p:nvPr/>
        </p:nvSpPr>
        <p:spPr bwMode="auto">
          <a:xfrm flipH="1">
            <a:off x="1188104" y="3668483"/>
            <a:ext cx="198438" cy="2708569"/>
          </a:xfrm>
          <a:prstGeom prst="rightBrace">
            <a:avLst>
              <a:gd name="adj1" fmla="val 62000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033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>
                <a:ea typeface="Calibri" pitchFamily="34" charset="0"/>
              </a:rPr>
              <a:t>The Ribbon</a:t>
            </a:r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362200"/>
            <a:ext cx="5043526" cy="1179158"/>
          </a:xfrm>
        </p:spPr>
      </p:pic>
    </p:spTree>
    <p:extLst>
      <p:ext uri="{BB962C8B-B14F-4D97-AF65-F5344CB8AC3E}">
        <p14:creationId xmlns:p14="http://schemas.microsoft.com/office/powerpoint/2010/main" val="708917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>
                <a:ea typeface="Calibri" pitchFamily="34" charset="0"/>
              </a:rPr>
              <a:t>Drawing  Components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75647"/>
            <a:ext cx="3124199" cy="1722042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936668"/>
            <a:ext cx="5590477" cy="4009524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4917726" y="2286000"/>
            <a:ext cx="1077912" cy="27463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Shapes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57200" y="2874542"/>
            <a:ext cx="1320024" cy="346915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Template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955331" y="4815681"/>
            <a:ext cx="1077912" cy="27463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Connectors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3" name="Line 97"/>
          <p:cNvSpPr>
            <a:spLocks noChangeShapeType="1"/>
          </p:cNvSpPr>
          <p:nvPr/>
        </p:nvSpPr>
        <p:spPr bwMode="auto">
          <a:xfrm>
            <a:off x="5779104" y="2560638"/>
            <a:ext cx="621695" cy="48736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" name="Line 97"/>
          <p:cNvSpPr>
            <a:spLocks noChangeShapeType="1"/>
          </p:cNvSpPr>
          <p:nvPr/>
        </p:nvSpPr>
        <p:spPr bwMode="auto">
          <a:xfrm flipH="1">
            <a:off x="5456682" y="2581420"/>
            <a:ext cx="171166" cy="11523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5" name="Line 97"/>
          <p:cNvSpPr>
            <a:spLocks noChangeShapeType="1"/>
          </p:cNvSpPr>
          <p:nvPr/>
        </p:nvSpPr>
        <p:spPr bwMode="auto">
          <a:xfrm flipV="1">
            <a:off x="5779104" y="4495799"/>
            <a:ext cx="926496" cy="31988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6" name="Line 97"/>
          <p:cNvSpPr>
            <a:spLocks noChangeShapeType="1"/>
          </p:cNvSpPr>
          <p:nvPr/>
        </p:nvSpPr>
        <p:spPr bwMode="auto">
          <a:xfrm flipV="1">
            <a:off x="5592222" y="4114800"/>
            <a:ext cx="694277" cy="70088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328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>
                <a:ea typeface="Calibri" pitchFamily="34" charset="0"/>
              </a:rPr>
              <a:t>Quick Shapes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667000"/>
            <a:ext cx="1352381" cy="95238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968085"/>
            <a:ext cx="1333333" cy="2923810"/>
          </a:xfrm>
          <a:prstGeom prst="rect">
            <a:avLst/>
          </a:prstGeom>
        </p:spPr>
      </p:pic>
      <p:sp>
        <p:nvSpPr>
          <p:cNvPr id="7" name="AutoShape 108"/>
          <p:cNvSpPr>
            <a:spLocks/>
          </p:cNvSpPr>
          <p:nvPr/>
        </p:nvSpPr>
        <p:spPr bwMode="auto">
          <a:xfrm>
            <a:off x="3392489" y="2438401"/>
            <a:ext cx="301287" cy="1295400"/>
          </a:xfrm>
          <a:prstGeom prst="rightBrace">
            <a:avLst>
              <a:gd name="adj1" fmla="val 62000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81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>
                <a:ea typeface="Calibri" pitchFamily="34" charset="0"/>
              </a:rPr>
              <a:t>Tools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3429000"/>
            <a:ext cx="1066800" cy="146878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676400"/>
            <a:ext cx="4114286" cy="961905"/>
          </a:xfrm>
          <a:prstGeom prst="rect">
            <a:avLst/>
          </a:prstGeom>
        </p:spPr>
      </p:pic>
      <p:sp>
        <p:nvSpPr>
          <p:cNvPr id="6" name="Line 95"/>
          <p:cNvSpPr>
            <a:spLocks noChangeShapeType="1"/>
          </p:cNvSpPr>
          <p:nvPr/>
        </p:nvSpPr>
        <p:spPr bwMode="auto">
          <a:xfrm flipH="1">
            <a:off x="4648201" y="2652160"/>
            <a:ext cx="685800" cy="70064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811483" y="4349218"/>
            <a:ext cx="798403" cy="341536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Text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582885" y="3867832"/>
            <a:ext cx="1034920" cy="341536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Connector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778826" y="3301340"/>
            <a:ext cx="798403" cy="341536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Pointer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Line 95"/>
          <p:cNvSpPr>
            <a:spLocks noChangeShapeType="1"/>
          </p:cNvSpPr>
          <p:nvPr/>
        </p:nvSpPr>
        <p:spPr bwMode="auto">
          <a:xfrm>
            <a:off x="3617805" y="3472108"/>
            <a:ext cx="395594" cy="19056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" name="Line 95"/>
          <p:cNvSpPr>
            <a:spLocks noChangeShapeType="1"/>
          </p:cNvSpPr>
          <p:nvPr/>
        </p:nvSpPr>
        <p:spPr bwMode="auto">
          <a:xfrm>
            <a:off x="3617805" y="3992532"/>
            <a:ext cx="39559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Line 95"/>
          <p:cNvSpPr>
            <a:spLocks noChangeShapeType="1"/>
          </p:cNvSpPr>
          <p:nvPr/>
        </p:nvSpPr>
        <p:spPr bwMode="auto">
          <a:xfrm flipV="1">
            <a:off x="3609886" y="4349218"/>
            <a:ext cx="403513" cy="17076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793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 txBox="1">
            <a:spLocks noChangeArrowheads="1"/>
          </p:cNvSpPr>
          <p:nvPr/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Backstage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52400" y="1707078"/>
            <a:ext cx="1853730" cy="6858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New  tab:</a:t>
            </a:r>
          </a:p>
          <a:p>
            <a:pPr algn="ctr">
              <a:defRPr/>
            </a:pPr>
            <a:r>
              <a:rPr lang="en-US" sz="1100" b="1" dirty="0">
                <a:solidFill>
                  <a:schemeClr val="tx1"/>
                </a:solidFill>
              </a:rPr>
              <a:t>S</a:t>
            </a:r>
            <a:r>
              <a:rPr lang="en-US" sz="1100" b="1" dirty="0" smtClean="0">
                <a:solidFill>
                  <a:schemeClr val="tx1"/>
                </a:solidFill>
              </a:rPr>
              <a:t>elect a template and create a drawing</a:t>
            </a:r>
            <a:endParaRPr lang="en-US" sz="1100" b="1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134066"/>
            <a:ext cx="5457143" cy="478095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 txBox="1">
            <a:spLocks noChangeArrowheads="1"/>
          </p:cNvSpPr>
          <p:nvPr/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Reflective Questions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066800"/>
            <a:ext cx="74676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338138" algn="l"/>
              </a:tabLst>
              <a:defRPr/>
            </a:pPr>
            <a:r>
              <a:rPr lang="en-US" sz="1600" b="1" dirty="0">
                <a:solidFill>
                  <a:srgbClr val="009DDC"/>
                </a:solidFill>
              </a:rPr>
              <a:t>1.</a:t>
            </a:r>
            <a:r>
              <a:rPr lang="en-US" sz="1600" b="1" dirty="0"/>
              <a:t>	</a:t>
            </a:r>
            <a:r>
              <a:rPr lang="en-US" sz="1600" b="1" dirty="0" smtClean="0"/>
              <a:t>How does your experience in other Microsoft applications apply 	to Visio 2013? What aspects of Visio are similar to these 	applications? What differences do you see?</a:t>
            </a:r>
            <a:endParaRPr lang="en-US" sz="1600" b="1" dirty="0"/>
          </a:p>
          <a:p>
            <a:pPr marL="342900" indent="-342900">
              <a:buFontTx/>
              <a:buAutoNum type="arabicPeriod"/>
              <a:tabLst>
                <a:tab pos="338138" algn="l"/>
              </a:tabLst>
              <a:defRPr/>
            </a:pPr>
            <a:endParaRPr lang="en-US" sz="1600" b="1" dirty="0"/>
          </a:p>
          <a:p>
            <a:pPr>
              <a:tabLst>
                <a:tab pos="338138" algn="l"/>
              </a:tabLst>
              <a:defRPr/>
            </a:pPr>
            <a:r>
              <a:rPr lang="en-US" sz="1600" b="1" dirty="0" smtClean="0">
                <a:solidFill>
                  <a:srgbClr val="009DDC"/>
                </a:solidFill>
              </a:rPr>
              <a:t>2.	</a:t>
            </a:r>
            <a:r>
              <a:rPr lang="en-US" sz="1600" b="1" dirty="0" smtClean="0"/>
              <a:t>Can you think of any current or past tasks that Visio could help 	you perform, either at work or at home?</a:t>
            </a:r>
            <a:r>
              <a:rPr lang="en-US" sz="1600" b="1" dirty="0" smtClean="0">
                <a:solidFill>
                  <a:srgbClr val="009DDC"/>
                </a:solidFill>
              </a:rPr>
              <a:t> 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7513</TotalTime>
  <Words>69</Words>
  <Application>Microsoft Office PowerPoint</Application>
  <PresentationFormat>On-screen Show (4:3)</PresentationFormat>
  <Paragraphs>33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Getting Started with Visio 2013</vt:lpstr>
      <vt:lpstr>Components of the Visio Drawing Interface</vt:lpstr>
      <vt:lpstr>The Ribbon</vt:lpstr>
      <vt:lpstr>Drawing  Components</vt:lpstr>
      <vt:lpstr>Quick Shapes</vt:lpstr>
      <vt:lpstr>Tools</vt:lpstr>
      <vt:lpstr>PowerPoint Presentation</vt:lpstr>
      <vt:lpstr>PowerPoint Presentation</vt:lpstr>
    </vt:vector>
  </TitlesOfParts>
  <Company>element 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OV-ILT Template –  Content Developer Section</dc:title>
  <dc:subject>Courseware Resource Supplement</dc:subject>
  <dc:creator>Isalgado</dc:creator>
  <dc:description>Version 1.6_x000d_
03.31.03</dc:description>
  <cp:lastModifiedBy>Tricia Murphy</cp:lastModifiedBy>
  <cp:revision>123</cp:revision>
  <dcterms:created xsi:type="dcterms:W3CDTF">2004-05-21T12:27:45Z</dcterms:created>
  <dcterms:modified xsi:type="dcterms:W3CDTF">2013-02-26T16:28:45Z</dcterms:modified>
  <cp:category>Templates</cp:category>
</cp:coreProperties>
</file>